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71" r:id="rId3"/>
    <p:sldId id="267" r:id="rId4"/>
    <p:sldId id="268" r:id="rId5"/>
    <p:sldId id="269" r:id="rId6"/>
    <p:sldId id="270" r:id="rId7"/>
    <p:sldId id="272"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620" autoAdjust="0"/>
  </p:normalViewPr>
  <p:slideViewPr>
    <p:cSldViewPr>
      <p:cViewPr varScale="1">
        <p:scale>
          <a:sx n="83" d="100"/>
          <a:sy n="83" d="100"/>
        </p:scale>
        <p:origin x="1614" y="78"/>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Griffiths" userId="c6ac56ec-4629-4a8d-af08-ca8d7ec04942" providerId="ADAL" clId="{5D395AC3-B7C0-44D0-9EC8-657459F63436}"/>
    <pc:docChg chg="undo custSel addSld delSld modSld sldOrd">
      <pc:chgData name="Dennis Griffiths" userId="c6ac56ec-4629-4a8d-af08-ca8d7ec04942" providerId="ADAL" clId="{5D395AC3-B7C0-44D0-9EC8-657459F63436}" dt="2023-05-20T20:19:03.782" v="2194" actId="1076"/>
      <pc:docMkLst>
        <pc:docMk/>
      </pc:docMkLst>
      <pc:sldChg chg="modSp mod">
        <pc:chgData name="Dennis Griffiths" userId="c6ac56ec-4629-4a8d-af08-ca8d7ec04942" providerId="ADAL" clId="{5D395AC3-B7C0-44D0-9EC8-657459F63436}" dt="2023-05-20T20:19:03.782" v="2194" actId="1076"/>
        <pc:sldMkLst>
          <pc:docMk/>
          <pc:sldMk cId="2142729111" sldId="256"/>
        </pc:sldMkLst>
        <pc:spChg chg="mod">
          <ac:chgData name="Dennis Griffiths" userId="c6ac56ec-4629-4a8d-af08-ca8d7ec04942" providerId="ADAL" clId="{5D395AC3-B7C0-44D0-9EC8-657459F63436}" dt="2023-05-20T20:19:03.782" v="2194" actId="1076"/>
          <ac:spMkLst>
            <pc:docMk/>
            <pc:sldMk cId="2142729111" sldId="256"/>
            <ac:spMk id="2" creationId="{00000000-0000-0000-0000-000000000000}"/>
          </ac:spMkLst>
        </pc:spChg>
      </pc:sldChg>
      <pc:sldChg chg="del ord">
        <pc:chgData name="Dennis Griffiths" userId="c6ac56ec-4629-4a8d-af08-ca8d7ec04942" providerId="ADAL" clId="{5D395AC3-B7C0-44D0-9EC8-657459F63436}" dt="2023-05-20T19:58:08.767" v="1930" actId="47"/>
        <pc:sldMkLst>
          <pc:docMk/>
          <pc:sldMk cId="682195269" sldId="257"/>
        </pc:sldMkLst>
      </pc:sldChg>
      <pc:sldChg chg="modSp mod ord modShow modNotesTx">
        <pc:chgData name="Dennis Griffiths" userId="c6ac56ec-4629-4a8d-af08-ca8d7ec04942" providerId="ADAL" clId="{5D395AC3-B7C0-44D0-9EC8-657459F63436}" dt="2023-05-20T19:58:53.606" v="1940" actId="1076"/>
        <pc:sldMkLst>
          <pc:docMk/>
          <pc:sldMk cId="1900486290" sldId="258"/>
        </pc:sldMkLst>
        <pc:spChg chg="mod">
          <ac:chgData name="Dennis Griffiths" userId="c6ac56ec-4629-4a8d-af08-ca8d7ec04942" providerId="ADAL" clId="{5D395AC3-B7C0-44D0-9EC8-657459F63436}" dt="2023-05-20T19:58:53.606" v="1940" actId="1076"/>
          <ac:spMkLst>
            <pc:docMk/>
            <pc:sldMk cId="1900486290" sldId="258"/>
            <ac:spMk id="2" creationId="{00000000-0000-0000-0000-000000000000}"/>
          </ac:spMkLst>
        </pc:spChg>
        <pc:spChg chg="mod">
          <ac:chgData name="Dennis Griffiths" userId="c6ac56ec-4629-4a8d-af08-ca8d7ec04942" providerId="ADAL" clId="{5D395AC3-B7C0-44D0-9EC8-657459F63436}" dt="2023-05-20T19:39:58.712" v="677" actId="255"/>
          <ac:spMkLst>
            <pc:docMk/>
            <pc:sldMk cId="1900486290" sldId="258"/>
            <ac:spMk id="4" creationId="{4EF5C357-1413-96DD-061F-8DF702C1F9EF}"/>
          </ac:spMkLst>
        </pc:spChg>
      </pc:sldChg>
      <pc:sldChg chg="del">
        <pc:chgData name="Dennis Griffiths" userId="c6ac56ec-4629-4a8d-af08-ca8d7ec04942" providerId="ADAL" clId="{5D395AC3-B7C0-44D0-9EC8-657459F63436}" dt="2023-05-20T19:58:09.728" v="1931" actId="47"/>
        <pc:sldMkLst>
          <pc:docMk/>
          <pc:sldMk cId="1180589104" sldId="259"/>
        </pc:sldMkLst>
      </pc:sldChg>
      <pc:sldChg chg="del">
        <pc:chgData name="Dennis Griffiths" userId="c6ac56ec-4629-4a8d-af08-ca8d7ec04942" providerId="ADAL" clId="{5D395AC3-B7C0-44D0-9EC8-657459F63436}" dt="2023-05-20T19:58:10.925" v="1932" actId="47"/>
        <pc:sldMkLst>
          <pc:docMk/>
          <pc:sldMk cId="2426022026" sldId="260"/>
        </pc:sldMkLst>
      </pc:sldChg>
      <pc:sldChg chg="del">
        <pc:chgData name="Dennis Griffiths" userId="c6ac56ec-4629-4a8d-af08-ca8d7ec04942" providerId="ADAL" clId="{5D395AC3-B7C0-44D0-9EC8-657459F63436}" dt="2023-05-20T19:58:12.277" v="1933" actId="47"/>
        <pc:sldMkLst>
          <pc:docMk/>
          <pc:sldMk cId="1783796071" sldId="261"/>
        </pc:sldMkLst>
      </pc:sldChg>
      <pc:sldChg chg="del">
        <pc:chgData name="Dennis Griffiths" userId="c6ac56ec-4629-4a8d-af08-ca8d7ec04942" providerId="ADAL" clId="{5D395AC3-B7C0-44D0-9EC8-657459F63436}" dt="2023-05-20T19:58:13.295" v="1934" actId="47"/>
        <pc:sldMkLst>
          <pc:docMk/>
          <pc:sldMk cId="3387061768" sldId="262"/>
        </pc:sldMkLst>
      </pc:sldChg>
      <pc:sldChg chg="del">
        <pc:chgData name="Dennis Griffiths" userId="c6ac56ec-4629-4a8d-af08-ca8d7ec04942" providerId="ADAL" clId="{5D395AC3-B7C0-44D0-9EC8-657459F63436}" dt="2023-05-20T19:58:14.449" v="1935" actId="47"/>
        <pc:sldMkLst>
          <pc:docMk/>
          <pc:sldMk cId="3440500440" sldId="263"/>
        </pc:sldMkLst>
      </pc:sldChg>
      <pc:sldChg chg="del">
        <pc:chgData name="Dennis Griffiths" userId="c6ac56ec-4629-4a8d-af08-ca8d7ec04942" providerId="ADAL" clId="{5D395AC3-B7C0-44D0-9EC8-657459F63436}" dt="2023-05-20T19:58:15.472" v="1936" actId="47"/>
        <pc:sldMkLst>
          <pc:docMk/>
          <pc:sldMk cId="4129439513" sldId="264"/>
        </pc:sldMkLst>
      </pc:sldChg>
      <pc:sldChg chg="del">
        <pc:chgData name="Dennis Griffiths" userId="c6ac56ec-4629-4a8d-af08-ca8d7ec04942" providerId="ADAL" clId="{5D395AC3-B7C0-44D0-9EC8-657459F63436}" dt="2023-05-20T19:58:16.533" v="1937" actId="47"/>
        <pc:sldMkLst>
          <pc:docMk/>
          <pc:sldMk cId="1827431122" sldId="265"/>
        </pc:sldMkLst>
      </pc:sldChg>
      <pc:sldChg chg="del">
        <pc:chgData name="Dennis Griffiths" userId="c6ac56ec-4629-4a8d-af08-ca8d7ec04942" providerId="ADAL" clId="{5D395AC3-B7C0-44D0-9EC8-657459F63436}" dt="2023-05-20T19:58:17.535" v="1938" actId="47"/>
        <pc:sldMkLst>
          <pc:docMk/>
          <pc:sldMk cId="2521986180" sldId="266"/>
        </pc:sldMkLst>
      </pc:sldChg>
      <pc:sldChg chg="modSp add mod modNotesTx">
        <pc:chgData name="Dennis Griffiths" userId="c6ac56ec-4629-4a8d-af08-ca8d7ec04942" providerId="ADAL" clId="{5D395AC3-B7C0-44D0-9EC8-657459F63436}" dt="2023-05-20T20:12:50.400" v="1963" actId="20577"/>
        <pc:sldMkLst>
          <pc:docMk/>
          <pc:sldMk cId="3392105205" sldId="267"/>
        </pc:sldMkLst>
        <pc:spChg chg="mod">
          <ac:chgData name="Dennis Griffiths" userId="c6ac56ec-4629-4a8d-af08-ca8d7ec04942" providerId="ADAL" clId="{5D395AC3-B7C0-44D0-9EC8-657459F63436}" dt="2023-05-20T20:12:50.400" v="1963" actId="20577"/>
          <ac:spMkLst>
            <pc:docMk/>
            <pc:sldMk cId="3392105205" sldId="267"/>
            <ac:spMk id="2" creationId="{00000000-0000-0000-0000-000000000000}"/>
          </ac:spMkLst>
        </pc:spChg>
        <pc:spChg chg="mod">
          <ac:chgData name="Dennis Griffiths" userId="c6ac56ec-4629-4a8d-af08-ca8d7ec04942" providerId="ADAL" clId="{5D395AC3-B7C0-44D0-9EC8-657459F63436}" dt="2023-05-20T19:38:37.042" v="670" actId="20577"/>
          <ac:spMkLst>
            <pc:docMk/>
            <pc:sldMk cId="3392105205" sldId="267"/>
            <ac:spMk id="4" creationId="{4EF5C357-1413-96DD-061F-8DF702C1F9EF}"/>
          </ac:spMkLst>
        </pc:spChg>
      </pc:sldChg>
      <pc:sldChg chg="modSp add mod modNotesTx">
        <pc:chgData name="Dennis Griffiths" userId="c6ac56ec-4629-4a8d-af08-ca8d7ec04942" providerId="ADAL" clId="{5D395AC3-B7C0-44D0-9EC8-657459F63436}" dt="2023-05-20T19:44:13.258" v="1041" actId="20577"/>
        <pc:sldMkLst>
          <pc:docMk/>
          <pc:sldMk cId="3627462331" sldId="268"/>
        </pc:sldMkLst>
        <pc:spChg chg="mod">
          <ac:chgData name="Dennis Griffiths" userId="c6ac56ec-4629-4a8d-af08-ca8d7ec04942" providerId="ADAL" clId="{5D395AC3-B7C0-44D0-9EC8-657459F63436}" dt="2023-05-20T19:44:13.258" v="1041" actId="20577"/>
          <ac:spMkLst>
            <pc:docMk/>
            <pc:sldMk cId="3627462331" sldId="268"/>
            <ac:spMk id="4" creationId="{4EF5C357-1413-96DD-061F-8DF702C1F9EF}"/>
          </ac:spMkLst>
        </pc:spChg>
      </pc:sldChg>
      <pc:sldChg chg="modSp add mod modNotesTx">
        <pc:chgData name="Dennis Griffiths" userId="c6ac56ec-4629-4a8d-af08-ca8d7ec04942" providerId="ADAL" clId="{5D395AC3-B7C0-44D0-9EC8-657459F63436}" dt="2023-05-20T19:54:53.949" v="1683" actId="1076"/>
        <pc:sldMkLst>
          <pc:docMk/>
          <pc:sldMk cId="963562665" sldId="269"/>
        </pc:sldMkLst>
        <pc:spChg chg="mod">
          <ac:chgData name="Dennis Griffiths" userId="c6ac56ec-4629-4a8d-af08-ca8d7ec04942" providerId="ADAL" clId="{5D395AC3-B7C0-44D0-9EC8-657459F63436}" dt="2023-05-20T19:54:49.932" v="1682" actId="1076"/>
          <ac:spMkLst>
            <pc:docMk/>
            <pc:sldMk cId="963562665" sldId="269"/>
            <ac:spMk id="2" creationId="{00000000-0000-0000-0000-000000000000}"/>
          </ac:spMkLst>
        </pc:spChg>
        <pc:spChg chg="mod">
          <ac:chgData name="Dennis Griffiths" userId="c6ac56ec-4629-4a8d-af08-ca8d7ec04942" providerId="ADAL" clId="{5D395AC3-B7C0-44D0-9EC8-657459F63436}" dt="2023-05-20T19:54:53.949" v="1683" actId="1076"/>
          <ac:spMkLst>
            <pc:docMk/>
            <pc:sldMk cId="963562665" sldId="269"/>
            <ac:spMk id="4" creationId="{4EF5C357-1413-96DD-061F-8DF702C1F9EF}"/>
          </ac:spMkLst>
        </pc:spChg>
      </pc:sldChg>
      <pc:sldChg chg="modSp add mod ord">
        <pc:chgData name="Dennis Griffiths" userId="c6ac56ec-4629-4a8d-af08-ca8d7ec04942" providerId="ADAL" clId="{5D395AC3-B7C0-44D0-9EC8-657459F63436}" dt="2023-05-20T19:57:34.202" v="1929" actId="6549"/>
        <pc:sldMkLst>
          <pc:docMk/>
          <pc:sldMk cId="1801041862" sldId="270"/>
        </pc:sldMkLst>
        <pc:spChg chg="mod">
          <ac:chgData name="Dennis Griffiths" userId="c6ac56ec-4629-4a8d-af08-ca8d7ec04942" providerId="ADAL" clId="{5D395AC3-B7C0-44D0-9EC8-657459F63436}" dt="2023-05-20T19:57:34.202" v="1929" actId="6549"/>
          <ac:spMkLst>
            <pc:docMk/>
            <pc:sldMk cId="1801041862" sldId="270"/>
            <ac:spMk id="4" creationId="{4EF5C357-1413-96DD-061F-8DF702C1F9EF}"/>
          </ac:spMkLst>
        </pc:spChg>
      </pc:sldChg>
      <pc:sldChg chg="modSp add mod ord">
        <pc:chgData name="Dennis Griffiths" userId="c6ac56ec-4629-4a8d-af08-ca8d7ec04942" providerId="ADAL" clId="{5D395AC3-B7C0-44D0-9EC8-657459F63436}" dt="2023-05-20T20:16:55.841" v="2158" actId="115"/>
        <pc:sldMkLst>
          <pc:docMk/>
          <pc:sldMk cId="2614781839" sldId="271"/>
        </pc:sldMkLst>
        <pc:spChg chg="mod">
          <ac:chgData name="Dennis Griffiths" userId="c6ac56ec-4629-4a8d-af08-ca8d7ec04942" providerId="ADAL" clId="{5D395AC3-B7C0-44D0-9EC8-657459F63436}" dt="2023-05-20T20:13:23.940" v="1973" actId="20577"/>
          <ac:spMkLst>
            <pc:docMk/>
            <pc:sldMk cId="2614781839" sldId="271"/>
            <ac:spMk id="2" creationId="{00000000-0000-0000-0000-000000000000}"/>
          </ac:spMkLst>
        </pc:spChg>
        <pc:spChg chg="mod">
          <ac:chgData name="Dennis Griffiths" userId="c6ac56ec-4629-4a8d-af08-ca8d7ec04942" providerId="ADAL" clId="{5D395AC3-B7C0-44D0-9EC8-657459F63436}" dt="2023-05-20T20:16:55.841" v="2158" actId="115"/>
          <ac:spMkLst>
            <pc:docMk/>
            <pc:sldMk cId="2614781839" sldId="271"/>
            <ac:spMk id="4" creationId="{4EF5C357-1413-96DD-061F-8DF702C1F9EF}"/>
          </ac:spMkLst>
        </pc:spChg>
      </pc:sldChg>
      <pc:sldChg chg="add del ord">
        <pc:chgData name="Dennis Griffiths" userId="c6ac56ec-4629-4a8d-af08-ca8d7ec04942" providerId="ADAL" clId="{5D395AC3-B7C0-44D0-9EC8-657459F63436}" dt="2023-05-20T20:15:22.286" v="2060" actId="47"/>
        <pc:sldMkLst>
          <pc:docMk/>
          <pc:sldMk cId="203725195" sldId="272"/>
        </pc:sldMkLst>
      </pc:sldChg>
      <pc:sldChg chg="modSp add mod ord modNotesTx">
        <pc:chgData name="Dennis Griffiths" userId="c6ac56ec-4629-4a8d-af08-ca8d7ec04942" providerId="ADAL" clId="{5D395AC3-B7C0-44D0-9EC8-657459F63436}" dt="2023-05-20T20:18:07.660" v="2193" actId="6549"/>
        <pc:sldMkLst>
          <pc:docMk/>
          <pc:sldMk cId="3995810170" sldId="272"/>
        </pc:sldMkLst>
        <pc:spChg chg="mod">
          <ac:chgData name="Dennis Griffiths" userId="c6ac56ec-4629-4a8d-af08-ca8d7ec04942" providerId="ADAL" clId="{5D395AC3-B7C0-44D0-9EC8-657459F63436}" dt="2023-05-20T20:17:29.717" v="2192" actId="27636"/>
          <ac:spMkLst>
            <pc:docMk/>
            <pc:sldMk cId="3995810170" sldId="272"/>
            <ac:spMk id="4" creationId="{4EF5C357-1413-96DD-061F-8DF702C1F9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5/20/2023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5/20/2023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55555"/>
                </a:solidFill>
                <a:effectLst/>
                <a:latin typeface="Lato" panose="020F0502020204030203" pitchFamily="34" charset="0"/>
              </a:rPr>
              <a:t>Project owner typically begins by engaging an architect and/or an engineer, which may consist of any or all services necessary to take the project from the conceptual design stage through final design of the project and the preparation of construction documents. </a:t>
            </a:r>
          </a:p>
          <a:p>
            <a:endParaRPr lang="en-US" b="1" i="0" dirty="0">
              <a:solidFill>
                <a:srgbClr val="555555"/>
              </a:solidFill>
              <a:effectLst/>
              <a:latin typeface="Lato" panose="020F0502020204030203" pitchFamily="34" charset="0"/>
            </a:endParaRPr>
          </a:p>
          <a:p>
            <a:r>
              <a:rPr lang="en-US" b="1" i="0" dirty="0">
                <a:solidFill>
                  <a:srgbClr val="555555"/>
                </a:solidFill>
                <a:effectLst/>
                <a:latin typeface="Lato" panose="020F0502020204030203" pitchFamily="34" charset="0"/>
              </a:rPr>
              <a:t>Regardless of whether the owner is a private or a public entity, the design professionals are generally selected based on their qualifications, and then engaged through a process of negotiation, as opposed to competitive bidding.</a:t>
            </a:r>
          </a:p>
          <a:p>
            <a:endParaRPr lang="en-US" b="1" i="0" dirty="0">
              <a:solidFill>
                <a:srgbClr val="555555"/>
              </a:solidFill>
              <a:effectLst/>
              <a:latin typeface="Lato" panose="020F0502020204030203" pitchFamily="34" charset="0"/>
            </a:endParaRPr>
          </a:p>
          <a:p>
            <a:pPr algn="l"/>
            <a:r>
              <a:rPr lang="en-US" b="1" i="0" dirty="0">
                <a:solidFill>
                  <a:srgbClr val="555555"/>
                </a:solidFill>
                <a:effectLst/>
                <a:latin typeface="Lato" panose="020F0502020204030203" pitchFamily="34" charset="0"/>
              </a:rPr>
              <a:t>Advantages:</a:t>
            </a:r>
            <a:r>
              <a:rPr lang="en-US" b="0" i="0" dirty="0">
                <a:solidFill>
                  <a:srgbClr val="555555"/>
                </a:solidFill>
                <a:effectLst/>
                <a:latin typeface="Lato" panose="020F0502020204030203" pitchFamily="34" charset="0"/>
              </a:rPr>
              <a:t> Design work is finished before a contractor is selected, which permits the contractor to be selected based on competitive bids for a precisely-defined scope of work.</a:t>
            </a:r>
          </a:p>
          <a:p>
            <a:pPr algn="l"/>
            <a:endParaRPr lang="en-US" b="0" i="0" dirty="0">
              <a:solidFill>
                <a:srgbClr val="555555"/>
              </a:solidFill>
              <a:effectLst/>
              <a:latin typeface="Lato" panose="020F0502020204030203" pitchFamily="34" charset="0"/>
            </a:endParaRPr>
          </a:p>
          <a:p>
            <a:pPr algn="l"/>
            <a:r>
              <a:rPr lang="en-US" b="1" i="0" dirty="0">
                <a:solidFill>
                  <a:srgbClr val="555555"/>
                </a:solidFill>
                <a:effectLst/>
                <a:latin typeface="Lato" panose="020F0502020204030203" pitchFamily="34" charset="0"/>
              </a:rPr>
              <a:t>Disadvantages:</a:t>
            </a:r>
            <a:r>
              <a:rPr lang="en-US" b="0" i="0" dirty="0">
                <a:solidFill>
                  <a:srgbClr val="555555"/>
                </a:solidFill>
                <a:effectLst/>
                <a:latin typeface="Lato" panose="020F0502020204030203" pitchFamily="34" charset="0"/>
              </a:rPr>
              <a:t> The contractor is not involved in the design process, making meaningful and timely input on issues such as choice of materials, constructability and pricing not likely to be available. </a:t>
            </a:r>
          </a:p>
          <a:p>
            <a:pPr algn="l"/>
            <a:r>
              <a:rPr lang="en-US" b="1" i="0" dirty="0">
                <a:solidFill>
                  <a:srgbClr val="555555"/>
                </a:solidFill>
                <a:effectLst/>
                <a:latin typeface="Lato" panose="020F0502020204030203" pitchFamily="34" charset="0"/>
              </a:rPr>
              <a:t>“Fast Track” construction is not an option. Bidders unlikely to suggest project improvements in order to avoid price increases that might make the contractor’s price less competitive.</a:t>
            </a:r>
          </a:p>
          <a:p>
            <a:endParaRPr lang="en-US" b="1" dirty="0"/>
          </a:p>
        </p:txBody>
      </p:sp>
      <p:sp>
        <p:nvSpPr>
          <p:cNvPr id="4" name="Slide Number Placeholder 3"/>
          <p:cNvSpPr>
            <a:spLocks noGrp="1"/>
          </p:cNvSpPr>
          <p:nvPr>
            <p:ph type="sldNum" sz="quarter" idx="5"/>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402789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55555"/>
                </a:solidFill>
                <a:effectLst/>
                <a:latin typeface="Lato" panose="020F0502020204030203" pitchFamily="34" charset="0"/>
              </a:rPr>
              <a:t>Project owner typically begins by engaging an architect and/or an engineer, which may consist of any or all services necessary to take the project from the conceptual design stage through final design of the project and the preparation of construction documents. </a:t>
            </a:r>
          </a:p>
          <a:p>
            <a:endParaRPr lang="en-US" b="1" i="0" dirty="0">
              <a:solidFill>
                <a:srgbClr val="555555"/>
              </a:solidFill>
              <a:effectLst/>
              <a:latin typeface="Lato" panose="020F0502020204030203" pitchFamily="34" charset="0"/>
            </a:endParaRPr>
          </a:p>
          <a:p>
            <a:r>
              <a:rPr lang="en-US" b="1" i="0" dirty="0">
                <a:solidFill>
                  <a:srgbClr val="555555"/>
                </a:solidFill>
                <a:effectLst/>
                <a:latin typeface="Lato" panose="020F0502020204030203" pitchFamily="34" charset="0"/>
              </a:rPr>
              <a:t>Regardless of whether the owner is a private or a public entity, the design professionals are generally selected based on their qualifications, and then engaged through a process of negotiation, as opposed to competitive bidding.</a:t>
            </a:r>
          </a:p>
          <a:p>
            <a:endParaRPr lang="en-US" b="1" i="0" dirty="0">
              <a:solidFill>
                <a:srgbClr val="555555"/>
              </a:solidFill>
              <a:effectLst/>
              <a:latin typeface="Lato" panose="020F0502020204030203" pitchFamily="34" charset="0"/>
            </a:endParaRPr>
          </a:p>
          <a:p>
            <a:pPr algn="l"/>
            <a:r>
              <a:rPr lang="en-US" b="1" i="0" dirty="0">
                <a:solidFill>
                  <a:srgbClr val="555555"/>
                </a:solidFill>
                <a:effectLst/>
                <a:latin typeface="Lato" panose="020F0502020204030203" pitchFamily="34" charset="0"/>
              </a:rPr>
              <a:t>Advantages:</a:t>
            </a:r>
            <a:r>
              <a:rPr lang="en-US" b="0" i="0" dirty="0">
                <a:solidFill>
                  <a:srgbClr val="555555"/>
                </a:solidFill>
                <a:effectLst/>
                <a:latin typeface="Lato" panose="020F0502020204030203" pitchFamily="34" charset="0"/>
              </a:rPr>
              <a:t> Design work is finished before a contractor is selected, which permits the contractor to be selected based on competitive bids for a precisely-defined scope of work.</a:t>
            </a:r>
          </a:p>
          <a:p>
            <a:pPr algn="l"/>
            <a:endParaRPr lang="en-US" b="0" i="0" dirty="0">
              <a:solidFill>
                <a:srgbClr val="555555"/>
              </a:solidFill>
              <a:effectLst/>
              <a:latin typeface="Lato" panose="020F0502020204030203" pitchFamily="34" charset="0"/>
            </a:endParaRPr>
          </a:p>
          <a:p>
            <a:pPr algn="l"/>
            <a:r>
              <a:rPr lang="en-US" b="1" i="0" dirty="0">
                <a:solidFill>
                  <a:srgbClr val="555555"/>
                </a:solidFill>
                <a:effectLst/>
                <a:latin typeface="Lato" panose="020F0502020204030203" pitchFamily="34" charset="0"/>
              </a:rPr>
              <a:t>Disadvantages:</a:t>
            </a:r>
            <a:r>
              <a:rPr lang="en-US" b="0" i="0" dirty="0">
                <a:solidFill>
                  <a:srgbClr val="555555"/>
                </a:solidFill>
                <a:effectLst/>
                <a:latin typeface="Lato" panose="020F0502020204030203" pitchFamily="34" charset="0"/>
              </a:rPr>
              <a:t> The contractor is not involved in the design process, making meaningful and timely input on issues such as choice of materials, constructability and pricing not likely to be available. </a:t>
            </a:r>
          </a:p>
          <a:p>
            <a:pPr algn="l"/>
            <a:r>
              <a:rPr lang="en-US" b="1" i="0" dirty="0">
                <a:solidFill>
                  <a:srgbClr val="555555"/>
                </a:solidFill>
                <a:effectLst/>
                <a:latin typeface="Lato" panose="020F0502020204030203" pitchFamily="34" charset="0"/>
              </a:rPr>
              <a:t>“Fast Track” construction is not an option. Bidders unlikely to suggest project improvements in order to avoid price increases that might make the contractor’s price less competitive.</a:t>
            </a:r>
          </a:p>
          <a:p>
            <a:endParaRPr lang="en-US" b="1" dirty="0"/>
          </a:p>
        </p:txBody>
      </p:sp>
      <p:sp>
        <p:nvSpPr>
          <p:cNvPr id="4" name="Slide Number Placeholder 3"/>
          <p:cNvSpPr>
            <a:spLocks noGrp="1"/>
          </p:cNvSpPr>
          <p:nvPr>
            <p:ph type="sldNum" sz="quarter" idx="5"/>
          </p:nvPr>
        </p:nvSpPr>
        <p:spPr/>
        <p:txBody>
          <a:bodyPr/>
          <a:lstStyle/>
          <a:p>
            <a:fld id="{8DAEC444-603B-4F09-9A06-5917518DD901}" type="slidenum">
              <a:rPr lang="en-US" smtClean="0"/>
              <a:t>3</a:t>
            </a:fld>
            <a:endParaRPr lang="en-US"/>
          </a:p>
        </p:txBody>
      </p:sp>
    </p:spTree>
    <p:extLst>
      <p:ext uri="{BB962C8B-B14F-4D97-AF65-F5344CB8AC3E}">
        <p14:creationId xmlns:p14="http://schemas.microsoft.com/office/powerpoint/2010/main" val="1938019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55555"/>
                </a:solidFill>
                <a:effectLst/>
                <a:latin typeface="Lato" panose="020F0502020204030203" pitchFamily="34" charset="0"/>
              </a:rPr>
              <a:t>The design-builder may be, for example, a construction company with design professionals on staff, or a construction company that engages designers for purposes of the project. Joint ventures between design firms and contractors are also sometimes formed for the purpose of contracting with an owner for design-build services.</a:t>
            </a:r>
          </a:p>
          <a:p>
            <a:endParaRPr lang="en-US" b="1" i="0" dirty="0">
              <a:solidFill>
                <a:srgbClr val="555555"/>
              </a:solidFill>
              <a:effectLst/>
              <a:latin typeface="Lato" panose="020F0502020204030203" pitchFamily="34" charset="0"/>
            </a:endParaRPr>
          </a:p>
          <a:p>
            <a:r>
              <a:rPr lang="en-US" b="1" i="0" dirty="0">
                <a:solidFill>
                  <a:srgbClr val="555555"/>
                </a:solidFill>
                <a:effectLst/>
                <a:latin typeface="Lato" panose="020F0502020204030203" pitchFamily="34" charset="0"/>
              </a:rPr>
              <a:t>Advantages</a:t>
            </a:r>
            <a:r>
              <a:rPr lang="en-US" b="0" i="0" dirty="0">
                <a:solidFill>
                  <a:srgbClr val="555555"/>
                </a:solidFill>
                <a:effectLst/>
                <a:latin typeface="Lato" panose="020F0502020204030203" pitchFamily="34" charset="0"/>
              </a:rPr>
              <a:t>: The design and construction professionals are working together as a team from the beginning, and this </a:t>
            </a:r>
            <a:r>
              <a:rPr lang="en-US" b="0" i="0" u="sng" dirty="0">
                <a:solidFill>
                  <a:srgbClr val="555555"/>
                </a:solidFill>
                <a:effectLst/>
                <a:latin typeface="Lato" panose="020F0502020204030203" pitchFamily="34" charset="0"/>
              </a:rPr>
              <a:t>generally leads to a better, more efficient design reflecting the value engineering generally missing from the design-bid-build project</a:t>
            </a:r>
            <a:r>
              <a:rPr lang="en-US" b="0" i="0" dirty="0">
                <a:solidFill>
                  <a:srgbClr val="555555"/>
                </a:solidFill>
                <a:effectLst/>
                <a:latin typeface="Lato" panose="020F0502020204030203" pitchFamily="34" charset="0"/>
              </a:rPr>
              <a:t>. </a:t>
            </a:r>
            <a:r>
              <a:rPr lang="en-US" b="1" i="0" dirty="0">
                <a:solidFill>
                  <a:srgbClr val="555555"/>
                </a:solidFill>
                <a:effectLst/>
                <a:latin typeface="Lato" panose="020F0502020204030203" pitchFamily="34" charset="0"/>
              </a:rPr>
              <a:t>The owner may look to one entity without regard to whether the problem arises out of the design or the construction. </a:t>
            </a:r>
            <a:r>
              <a:rPr lang="en-US" b="0" i="0" dirty="0">
                <a:solidFill>
                  <a:srgbClr val="555555"/>
                </a:solidFill>
                <a:effectLst/>
                <a:latin typeface="Lato" panose="020F0502020204030203" pitchFamily="34" charset="0"/>
              </a:rPr>
              <a:t>Design-build projects often permit construction to begin as soon as the design-builder is comfortable that the design for the early stages of construction is established.</a:t>
            </a:r>
          </a:p>
          <a:p>
            <a:endParaRPr lang="en-US" b="0" i="0" dirty="0">
              <a:solidFill>
                <a:srgbClr val="555555"/>
              </a:solidFill>
              <a:effectLst/>
              <a:latin typeface="Lato" panose="020F0502020204030203" pitchFamily="34" charset="0"/>
            </a:endParaRPr>
          </a:p>
          <a:p>
            <a:r>
              <a:rPr lang="en-US" b="1" i="0" dirty="0">
                <a:solidFill>
                  <a:srgbClr val="555555"/>
                </a:solidFill>
                <a:effectLst/>
                <a:latin typeface="Lato" panose="020F0502020204030203" pitchFamily="34" charset="0"/>
              </a:rPr>
              <a:t>Disadvantages:</a:t>
            </a:r>
            <a:r>
              <a:rPr lang="en-US" b="0" i="0" dirty="0">
                <a:solidFill>
                  <a:srgbClr val="555555"/>
                </a:solidFill>
                <a:effectLst/>
                <a:latin typeface="Lato" panose="020F0502020204030203" pitchFamily="34" charset="0"/>
              </a:rPr>
              <a:t> Design-Build may reduce, if not eliminate, competition among contractors and the best price thought to flow from such competition. Fear of uncontrolled costs of construction. Owners will not have the security of knowing that the work is being performed by the lowest qualified bidder.</a:t>
            </a:r>
            <a:endParaRPr lang="en-US" b="1" i="0" dirty="0">
              <a:solidFill>
                <a:srgbClr val="555555"/>
              </a:solidFill>
              <a:effectLst/>
              <a:latin typeface="Lato" panose="020F0502020204030203" pitchFamily="34" charset="0"/>
            </a:endParaRPr>
          </a:p>
          <a:p>
            <a:endParaRPr lang="en-US" b="1" dirty="0"/>
          </a:p>
        </p:txBody>
      </p:sp>
      <p:sp>
        <p:nvSpPr>
          <p:cNvPr id="4" name="Slide Number Placeholder 3"/>
          <p:cNvSpPr>
            <a:spLocks noGrp="1"/>
          </p:cNvSpPr>
          <p:nvPr>
            <p:ph type="sldNum" sz="quarter" idx="5"/>
          </p:nvPr>
        </p:nvSpPr>
        <p:spPr/>
        <p:txBody>
          <a:bodyPr/>
          <a:lstStyle/>
          <a:p>
            <a:fld id="{8DAEC444-603B-4F09-9A06-5917518DD901}" type="slidenum">
              <a:rPr lang="en-US" smtClean="0"/>
              <a:t>4</a:t>
            </a:fld>
            <a:endParaRPr lang="en-US"/>
          </a:p>
        </p:txBody>
      </p:sp>
    </p:spTree>
    <p:extLst>
      <p:ext uri="{BB962C8B-B14F-4D97-AF65-F5344CB8AC3E}">
        <p14:creationId xmlns:p14="http://schemas.microsoft.com/office/powerpoint/2010/main" val="3564403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DAEC444-603B-4F09-9A06-5917518DD901}" type="slidenum">
              <a:rPr lang="en-US" smtClean="0"/>
              <a:t>5</a:t>
            </a:fld>
            <a:endParaRPr lang="en-US"/>
          </a:p>
        </p:txBody>
      </p:sp>
    </p:spTree>
    <p:extLst>
      <p:ext uri="{BB962C8B-B14F-4D97-AF65-F5344CB8AC3E}">
        <p14:creationId xmlns:p14="http://schemas.microsoft.com/office/powerpoint/2010/main" val="101754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DAEC444-603B-4F09-9A06-5917518DD901}" type="slidenum">
              <a:rPr lang="en-US" smtClean="0"/>
              <a:t>6</a:t>
            </a:fld>
            <a:endParaRPr lang="en-US"/>
          </a:p>
        </p:txBody>
      </p:sp>
    </p:spTree>
    <p:extLst>
      <p:ext uri="{BB962C8B-B14F-4D97-AF65-F5344CB8AC3E}">
        <p14:creationId xmlns:p14="http://schemas.microsoft.com/office/powerpoint/2010/main" val="398665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8DAEC444-603B-4F09-9A06-5917518DD901}" type="slidenum">
              <a:rPr lang="en-US" smtClean="0"/>
              <a:t>7</a:t>
            </a:fld>
            <a:endParaRPr lang="en-US"/>
          </a:p>
        </p:txBody>
      </p:sp>
    </p:spTree>
    <p:extLst>
      <p:ext uri="{BB962C8B-B14F-4D97-AF65-F5344CB8AC3E}">
        <p14:creationId xmlns:p14="http://schemas.microsoft.com/office/powerpoint/2010/main" val="371865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owner commissions or funds the project </a:t>
            </a:r>
          </a:p>
          <a:p>
            <a:r>
              <a:rPr lang="en-US" b="1" dirty="0"/>
              <a:t>The architect/engineer designs the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Lato" panose="020F0502020204030203" pitchFamily="34" charset="0"/>
              </a:rPr>
              <a:t>The general contractor, who oversees day-to-day operations and manages subcontractors</a:t>
            </a:r>
            <a:endParaRPr lang="en-US" b="1" i="0" dirty="0">
              <a:solidFill>
                <a:srgbClr val="000000"/>
              </a:solidFill>
              <a:effectLst/>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8DAEC444-603B-4F09-9A06-5917518DD901}" type="slidenum">
              <a:rPr lang="en-US" smtClean="0"/>
              <a:t>8</a:t>
            </a:fld>
            <a:endParaRPr lang="en-US"/>
          </a:p>
        </p:txBody>
      </p:sp>
    </p:spTree>
    <p:extLst>
      <p:ext uri="{BB962C8B-B14F-4D97-AF65-F5344CB8AC3E}">
        <p14:creationId xmlns:p14="http://schemas.microsoft.com/office/powerpoint/2010/main" val="2337077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5/20/2023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5/20/2023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5/20/2023</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5/20/2023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5/20/2023</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5/20/2023</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5/20/2023</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5/20/2023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5/20/2023</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5/20/2023</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62400"/>
            <a:ext cx="10515598" cy="1158446"/>
          </a:xfrm>
        </p:spPr>
        <p:txBody>
          <a:bodyPr/>
          <a:lstStyle/>
          <a:p>
            <a:r>
              <a:rPr lang="en-US" dirty="0"/>
              <a:t>Construction Contracts</a:t>
            </a:r>
          </a:p>
        </p:txBody>
      </p:sp>
      <p:sp>
        <p:nvSpPr>
          <p:cNvPr id="3" name="Subtitle 2"/>
          <p:cNvSpPr>
            <a:spLocks noGrp="1"/>
          </p:cNvSpPr>
          <p:nvPr>
            <p:ph type="subTitle" idx="1"/>
          </p:nvPr>
        </p:nvSpPr>
        <p:spPr/>
        <p:txBody>
          <a:bodyPr/>
          <a:lstStyle/>
          <a:p>
            <a:r>
              <a:rPr lang="en-US" dirty="0">
                <a:solidFill>
                  <a:schemeClr val="tx1"/>
                </a:solidFill>
              </a:rPr>
              <a:t>General Concepts and Understanding</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942"/>
            <a:ext cx="10515600" cy="1071563"/>
          </a:xfrm>
        </p:spPr>
        <p:txBody>
          <a:bodyPr>
            <a:normAutofit fontScale="90000"/>
          </a:bodyPr>
          <a:lstStyle/>
          <a:p>
            <a:r>
              <a:rPr lang="en-US" sz="4400" b="1" i="0" dirty="0">
                <a:solidFill>
                  <a:schemeClr val="tx1"/>
                </a:solidFill>
                <a:effectLst/>
                <a:latin typeface="Lato" panose="020F0502020204030203" pitchFamily="34" charset="0"/>
              </a:rPr>
              <a:t>Construction Contract Types</a:t>
            </a:r>
            <a:br>
              <a:rPr lang="en-US" sz="3600" b="1" i="0" dirty="0">
                <a:effectLst/>
                <a:latin typeface="Lato" panose="020F0502020204030203" pitchFamily="34" charset="0"/>
              </a:rPr>
            </a:br>
            <a:endParaRPr lang="en-US" sz="3600" dirty="0"/>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p:txBody>
          <a:bodyPr>
            <a:normAutofit/>
          </a:bodyPr>
          <a:lstStyle/>
          <a:p>
            <a:pPr marL="0" indent="0" algn="l">
              <a:lnSpc>
                <a:spcPct val="100000"/>
              </a:lnSpc>
              <a:spcBef>
                <a:spcPts val="0"/>
              </a:spcBef>
              <a:buNone/>
            </a:pPr>
            <a:r>
              <a:rPr lang="en-US" sz="3200" b="1" i="0" u="sng" dirty="0">
                <a:effectLst/>
                <a:latin typeface="Lato" panose="020F0502020204030203" pitchFamily="34" charset="0"/>
              </a:rPr>
              <a:t>Agenda</a:t>
            </a:r>
          </a:p>
          <a:p>
            <a:pPr marL="514350" indent="-514350" algn="l">
              <a:lnSpc>
                <a:spcPct val="100000"/>
              </a:lnSpc>
              <a:spcBef>
                <a:spcPts val="0"/>
              </a:spcBef>
              <a:buFont typeface="+mj-lt"/>
              <a:buAutoNum type="arabicPeriod"/>
            </a:pPr>
            <a:endParaRPr lang="en-US" sz="2800" b="1" dirty="0">
              <a:latin typeface="Lato" panose="020F0502020204030203" pitchFamily="34" charset="0"/>
            </a:endParaRPr>
          </a:p>
          <a:p>
            <a:pPr marL="514350" indent="-514350" algn="l">
              <a:lnSpc>
                <a:spcPct val="200000"/>
              </a:lnSpc>
              <a:spcBef>
                <a:spcPts val="600"/>
              </a:spcBef>
              <a:buFont typeface="+mj-lt"/>
              <a:buAutoNum type="arabicPeriod"/>
            </a:pPr>
            <a:r>
              <a:rPr lang="en-US" sz="2800" b="1" i="0" dirty="0">
                <a:effectLst/>
                <a:latin typeface="Lato" panose="020F0502020204030203" pitchFamily="34" charset="0"/>
              </a:rPr>
              <a:t>Design-Bid-Build</a:t>
            </a:r>
          </a:p>
          <a:p>
            <a:pPr marL="514350" indent="-514350" algn="l">
              <a:lnSpc>
                <a:spcPct val="200000"/>
              </a:lnSpc>
              <a:spcBef>
                <a:spcPts val="600"/>
              </a:spcBef>
              <a:buFont typeface="+mj-lt"/>
              <a:buAutoNum type="arabicPeriod"/>
            </a:pPr>
            <a:r>
              <a:rPr lang="en-US" sz="2800" b="1" i="0" dirty="0">
                <a:effectLst/>
                <a:latin typeface="Lato" panose="020F0502020204030203" pitchFamily="34" charset="0"/>
              </a:rPr>
              <a:t>Design-Build</a:t>
            </a:r>
          </a:p>
          <a:p>
            <a:pPr marL="514350" indent="-514350" algn="l">
              <a:lnSpc>
                <a:spcPct val="200000"/>
              </a:lnSpc>
              <a:spcBef>
                <a:spcPts val="600"/>
              </a:spcBef>
              <a:buFont typeface="+mj-lt"/>
              <a:buAutoNum type="arabicPeriod"/>
            </a:pPr>
            <a:r>
              <a:rPr lang="en-US" sz="2800" b="1" i="0" dirty="0">
                <a:effectLst/>
                <a:latin typeface="Lato" panose="020F0502020204030203" pitchFamily="34" charset="0"/>
              </a:rPr>
              <a:t>Construction Management</a:t>
            </a:r>
          </a:p>
          <a:p>
            <a:pPr>
              <a:lnSpc>
                <a:spcPct val="100000"/>
              </a:lnSpc>
              <a:spcBef>
                <a:spcPts val="0"/>
              </a:spcBef>
            </a:pPr>
            <a:endParaRPr lang="en-US" sz="2400" b="1" dirty="0">
              <a:latin typeface="Lato" panose="020F0502020204030203" pitchFamily="34" charset="0"/>
            </a:endParaRPr>
          </a:p>
          <a:p>
            <a:pPr marL="502920" lvl="2" indent="0">
              <a:lnSpc>
                <a:spcPct val="100000"/>
              </a:lnSpc>
              <a:spcBef>
                <a:spcPts val="0"/>
              </a:spcBef>
              <a:buNone/>
            </a:pPr>
            <a:endParaRPr lang="en-US" sz="24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261478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942"/>
            <a:ext cx="10515600" cy="1071563"/>
          </a:xfrm>
        </p:spPr>
        <p:txBody>
          <a:bodyPr>
            <a:normAutofit fontScale="90000"/>
          </a:bodyPr>
          <a:lstStyle/>
          <a:p>
            <a:r>
              <a:rPr lang="en-US" sz="4400" b="1" i="0" dirty="0">
                <a:solidFill>
                  <a:schemeClr val="tx1"/>
                </a:solidFill>
                <a:effectLst/>
                <a:latin typeface="Lato" panose="020F0502020204030203" pitchFamily="34" charset="0"/>
              </a:rPr>
              <a:t>Construction Contracts</a:t>
            </a:r>
            <a:br>
              <a:rPr lang="en-US" sz="3600" b="1" i="0" dirty="0">
                <a:effectLst/>
                <a:latin typeface="Lato" panose="020F0502020204030203" pitchFamily="34" charset="0"/>
              </a:rPr>
            </a:br>
            <a:endParaRPr lang="en-US" sz="3600" dirty="0"/>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p:txBody>
          <a:bodyPr>
            <a:normAutofit lnSpcReduction="10000"/>
          </a:bodyPr>
          <a:lstStyle/>
          <a:p>
            <a:pPr marL="0" indent="0" algn="l">
              <a:lnSpc>
                <a:spcPct val="100000"/>
              </a:lnSpc>
              <a:spcBef>
                <a:spcPts val="0"/>
              </a:spcBef>
              <a:buNone/>
            </a:pPr>
            <a:r>
              <a:rPr lang="en-US" sz="2800" b="1" i="0" u="sng" dirty="0">
                <a:effectLst/>
                <a:latin typeface="Lato" panose="020F0502020204030203" pitchFamily="34" charset="0"/>
              </a:rPr>
              <a:t>Design-Bid-Build</a:t>
            </a:r>
          </a:p>
          <a:p>
            <a:pPr marL="0" indent="0" algn="l">
              <a:lnSpc>
                <a:spcPct val="100000"/>
              </a:lnSpc>
              <a:spcBef>
                <a:spcPts val="0"/>
              </a:spcBef>
              <a:buNone/>
            </a:pPr>
            <a:endParaRPr lang="en-US" sz="2800" b="1" i="0" dirty="0">
              <a:effectLst/>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Multiple Stages</a:t>
            </a:r>
          </a:p>
          <a:p>
            <a:pPr>
              <a:lnSpc>
                <a:spcPct val="100000"/>
              </a:lnSpc>
              <a:spcBef>
                <a:spcPts val="0"/>
              </a:spcBef>
            </a:pPr>
            <a:r>
              <a:rPr lang="en-US" sz="2400" b="1" dirty="0">
                <a:latin typeface="Lato" panose="020F0502020204030203" pitchFamily="34" charset="0"/>
              </a:rPr>
              <a:t>Entity that designs is different from that who completes construction</a:t>
            </a:r>
          </a:p>
          <a:p>
            <a:pPr marL="0" indent="0">
              <a:lnSpc>
                <a:spcPct val="100000"/>
              </a:lnSpc>
              <a:spcBef>
                <a:spcPts val="0"/>
              </a:spcBef>
              <a:buNone/>
            </a:pPr>
            <a:endParaRPr lang="en-US" sz="2400" b="1" dirty="0">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Advantages</a:t>
            </a:r>
          </a:p>
          <a:p>
            <a:pPr>
              <a:lnSpc>
                <a:spcPct val="100000"/>
              </a:lnSpc>
              <a:spcBef>
                <a:spcPts val="0"/>
              </a:spcBef>
            </a:pPr>
            <a:r>
              <a:rPr lang="en-US" sz="2400" b="1" dirty="0">
                <a:latin typeface="Lato" panose="020F0502020204030203" pitchFamily="34" charset="0"/>
              </a:rPr>
              <a:t>Design work is finished before a contractor is selected</a:t>
            </a:r>
          </a:p>
          <a:p>
            <a:pPr>
              <a:lnSpc>
                <a:spcPct val="100000"/>
              </a:lnSpc>
              <a:spcBef>
                <a:spcPts val="0"/>
              </a:spcBef>
            </a:pPr>
            <a:r>
              <a:rPr lang="en-US" sz="2400" b="1" dirty="0">
                <a:latin typeface="Lato" panose="020F0502020204030203" pitchFamily="34" charset="0"/>
              </a:rPr>
              <a:t>Contractor selected based on competitive bids for a precisely-defined scope of work</a:t>
            </a:r>
          </a:p>
          <a:p>
            <a:pPr>
              <a:lnSpc>
                <a:spcPct val="100000"/>
              </a:lnSpc>
              <a:spcBef>
                <a:spcPts val="0"/>
              </a:spcBef>
            </a:pPr>
            <a:endParaRPr lang="en-US" sz="2400" b="1" dirty="0">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Disadvantages</a:t>
            </a:r>
          </a:p>
          <a:p>
            <a:pPr>
              <a:lnSpc>
                <a:spcPct val="100000"/>
              </a:lnSpc>
              <a:spcBef>
                <a:spcPts val="0"/>
              </a:spcBef>
            </a:pPr>
            <a:r>
              <a:rPr lang="en-US" sz="2400" b="1" dirty="0">
                <a:latin typeface="Lato" panose="020F0502020204030203" pitchFamily="34" charset="0"/>
              </a:rPr>
              <a:t>Contractor is not involved in the design process</a:t>
            </a:r>
          </a:p>
          <a:p>
            <a:pPr>
              <a:lnSpc>
                <a:spcPct val="100000"/>
              </a:lnSpc>
              <a:spcBef>
                <a:spcPts val="0"/>
              </a:spcBef>
            </a:pPr>
            <a:endParaRPr lang="en-US" sz="2400" b="1" dirty="0">
              <a:latin typeface="Lato" panose="020F0502020204030203" pitchFamily="34" charset="0"/>
            </a:endParaRPr>
          </a:p>
          <a:p>
            <a:pPr marL="502920" lvl="2" indent="0">
              <a:lnSpc>
                <a:spcPct val="100000"/>
              </a:lnSpc>
              <a:spcBef>
                <a:spcPts val="0"/>
              </a:spcBef>
              <a:buNone/>
            </a:pPr>
            <a:endParaRPr lang="en-US" sz="24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339210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942"/>
            <a:ext cx="10515600" cy="1071563"/>
          </a:xfrm>
        </p:spPr>
        <p:txBody>
          <a:bodyPr>
            <a:normAutofit fontScale="90000"/>
          </a:bodyPr>
          <a:lstStyle/>
          <a:p>
            <a:r>
              <a:rPr lang="en-US" sz="4400" b="1" i="0" dirty="0">
                <a:solidFill>
                  <a:schemeClr val="tx1"/>
                </a:solidFill>
                <a:effectLst/>
                <a:latin typeface="Lato" panose="020F0502020204030203" pitchFamily="34" charset="0"/>
              </a:rPr>
              <a:t>Construction Contracts</a:t>
            </a:r>
            <a:br>
              <a:rPr lang="en-US" sz="3600" b="1" i="0" dirty="0">
                <a:effectLst/>
                <a:latin typeface="Lato" panose="020F0502020204030203" pitchFamily="34" charset="0"/>
              </a:rPr>
            </a:br>
            <a:endParaRPr lang="en-US" sz="3600" dirty="0"/>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p:txBody>
          <a:bodyPr>
            <a:normAutofit/>
          </a:bodyPr>
          <a:lstStyle/>
          <a:p>
            <a:pPr marL="0" indent="0" algn="l">
              <a:lnSpc>
                <a:spcPct val="100000"/>
              </a:lnSpc>
              <a:spcBef>
                <a:spcPts val="0"/>
              </a:spcBef>
              <a:buNone/>
            </a:pPr>
            <a:r>
              <a:rPr lang="en-US" sz="2800" b="1" i="0" u="sng" dirty="0">
                <a:effectLst/>
                <a:latin typeface="Lato" panose="020F0502020204030203" pitchFamily="34" charset="0"/>
              </a:rPr>
              <a:t>Design-Build</a:t>
            </a:r>
          </a:p>
          <a:p>
            <a:pPr marL="0" indent="0" algn="l">
              <a:lnSpc>
                <a:spcPct val="100000"/>
              </a:lnSpc>
              <a:spcBef>
                <a:spcPts val="0"/>
              </a:spcBef>
              <a:buNone/>
            </a:pPr>
            <a:endParaRPr lang="en-US" sz="2800" b="1" i="0" dirty="0">
              <a:effectLst/>
              <a:latin typeface="Lato" panose="020F0502020204030203" pitchFamily="34" charset="0"/>
            </a:endParaRPr>
          </a:p>
          <a:p>
            <a:pPr>
              <a:lnSpc>
                <a:spcPct val="100000"/>
              </a:lnSpc>
              <a:spcBef>
                <a:spcPts val="0"/>
              </a:spcBef>
            </a:pPr>
            <a:r>
              <a:rPr lang="en-US" sz="2400" b="1" dirty="0">
                <a:latin typeface="Lato" panose="020F0502020204030203" pitchFamily="34" charset="0"/>
              </a:rPr>
              <a:t>Design and construction by single entity</a:t>
            </a:r>
          </a:p>
          <a:p>
            <a:pPr marL="0" indent="0">
              <a:lnSpc>
                <a:spcPct val="100000"/>
              </a:lnSpc>
              <a:spcBef>
                <a:spcPts val="0"/>
              </a:spcBef>
              <a:buNone/>
            </a:pPr>
            <a:endParaRPr lang="en-US" sz="2400" b="1" dirty="0">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Advantages</a:t>
            </a:r>
          </a:p>
          <a:p>
            <a:pPr>
              <a:lnSpc>
                <a:spcPct val="100000"/>
              </a:lnSpc>
              <a:spcBef>
                <a:spcPts val="0"/>
              </a:spcBef>
            </a:pPr>
            <a:r>
              <a:rPr lang="en-US" sz="2400" b="1" dirty="0">
                <a:latin typeface="Lato" panose="020F0502020204030203" pitchFamily="34" charset="0"/>
              </a:rPr>
              <a:t>Design and construction work together as a team from the beginning</a:t>
            </a:r>
          </a:p>
          <a:p>
            <a:pPr>
              <a:lnSpc>
                <a:spcPct val="100000"/>
              </a:lnSpc>
              <a:spcBef>
                <a:spcPts val="0"/>
              </a:spcBef>
            </a:pPr>
            <a:r>
              <a:rPr lang="en-US" sz="2400" b="1" dirty="0">
                <a:latin typeface="Lato" panose="020F0502020204030203" pitchFamily="34" charset="0"/>
              </a:rPr>
              <a:t>Contractor selected based on competitive bids for a precisely-defined scope of work</a:t>
            </a:r>
          </a:p>
          <a:p>
            <a:pPr>
              <a:lnSpc>
                <a:spcPct val="100000"/>
              </a:lnSpc>
              <a:spcBef>
                <a:spcPts val="0"/>
              </a:spcBef>
            </a:pPr>
            <a:endParaRPr lang="en-US" sz="2400" b="1" dirty="0">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Disadvantages</a:t>
            </a:r>
          </a:p>
          <a:p>
            <a:pPr>
              <a:lnSpc>
                <a:spcPct val="100000"/>
              </a:lnSpc>
              <a:spcBef>
                <a:spcPts val="0"/>
              </a:spcBef>
            </a:pPr>
            <a:r>
              <a:rPr lang="en-US" sz="2400" b="1" dirty="0">
                <a:latin typeface="Lato" panose="020F0502020204030203" pitchFamily="34" charset="0"/>
              </a:rPr>
              <a:t>May reduce, if not eliminate, competition among contractors</a:t>
            </a:r>
          </a:p>
          <a:p>
            <a:pPr>
              <a:lnSpc>
                <a:spcPct val="100000"/>
              </a:lnSpc>
              <a:spcBef>
                <a:spcPts val="0"/>
              </a:spcBef>
            </a:pPr>
            <a:endParaRPr lang="en-US" sz="2400" b="1" dirty="0">
              <a:latin typeface="Lato" panose="020F0502020204030203" pitchFamily="34" charset="0"/>
            </a:endParaRPr>
          </a:p>
          <a:p>
            <a:pPr marL="502920" lvl="2" indent="0">
              <a:lnSpc>
                <a:spcPct val="100000"/>
              </a:lnSpc>
              <a:spcBef>
                <a:spcPts val="0"/>
              </a:spcBef>
              <a:buNone/>
            </a:pPr>
            <a:endParaRPr lang="en-US" sz="24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362746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1123"/>
            <a:ext cx="10515600" cy="1071563"/>
          </a:xfrm>
        </p:spPr>
        <p:txBody>
          <a:bodyPr>
            <a:normAutofit fontScale="90000"/>
          </a:bodyPr>
          <a:lstStyle/>
          <a:p>
            <a:r>
              <a:rPr lang="en-US" sz="4400" b="1" i="0" dirty="0">
                <a:solidFill>
                  <a:schemeClr val="tx1"/>
                </a:solidFill>
                <a:effectLst/>
                <a:latin typeface="Lato" panose="020F0502020204030203" pitchFamily="34" charset="0"/>
              </a:rPr>
              <a:t>Construction Contracts</a:t>
            </a:r>
            <a:br>
              <a:rPr lang="en-US" sz="3600" b="1" i="0" dirty="0">
                <a:effectLst/>
                <a:latin typeface="Lato" panose="020F0502020204030203" pitchFamily="34" charset="0"/>
              </a:rPr>
            </a:br>
            <a:endParaRPr lang="en-US" sz="3600" dirty="0"/>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a:xfrm>
            <a:off x="914400" y="1642686"/>
            <a:ext cx="10515600" cy="4915277"/>
          </a:xfrm>
        </p:spPr>
        <p:txBody>
          <a:bodyPr>
            <a:normAutofit/>
          </a:bodyPr>
          <a:lstStyle/>
          <a:p>
            <a:pPr marL="0" indent="0">
              <a:lnSpc>
                <a:spcPct val="100000"/>
              </a:lnSpc>
              <a:spcBef>
                <a:spcPts val="0"/>
              </a:spcBef>
              <a:buNone/>
            </a:pPr>
            <a:r>
              <a:rPr lang="en-US" sz="2800" b="1" u="sng" dirty="0">
                <a:latin typeface="Lato" panose="020F0502020204030203" pitchFamily="34" charset="0"/>
              </a:rPr>
              <a:t>Construction Management</a:t>
            </a:r>
          </a:p>
          <a:p>
            <a:pPr marL="0" indent="0" algn="l">
              <a:lnSpc>
                <a:spcPct val="100000"/>
              </a:lnSpc>
              <a:spcBef>
                <a:spcPts val="0"/>
              </a:spcBef>
              <a:buNone/>
            </a:pPr>
            <a:endParaRPr lang="en-US" sz="2800" b="1" i="0" dirty="0">
              <a:effectLst/>
              <a:latin typeface="Lato" panose="020F0502020204030203" pitchFamily="34" charset="0"/>
            </a:endParaRPr>
          </a:p>
          <a:p>
            <a:pPr>
              <a:lnSpc>
                <a:spcPct val="100000"/>
              </a:lnSpc>
              <a:spcBef>
                <a:spcPts val="0"/>
              </a:spcBef>
            </a:pPr>
            <a:r>
              <a:rPr lang="en-US" sz="2400" b="1" dirty="0">
                <a:latin typeface="Lato" panose="020F0502020204030203" pitchFamily="34" charset="0"/>
              </a:rPr>
              <a:t>Project delivery method in common use in NH</a:t>
            </a:r>
          </a:p>
          <a:p>
            <a:pPr marL="0" indent="0">
              <a:lnSpc>
                <a:spcPct val="100000"/>
              </a:lnSpc>
              <a:spcBef>
                <a:spcPts val="0"/>
              </a:spcBef>
              <a:buNone/>
            </a:pPr>
            <a:endParaRPr lang="en-US" sz="2400" b="1" dirty="0">
              <a:latin typeface="Lato" panose="020F0502020204030203" pitchFamily="34" charset="0"/>
            </a:endParaRPr>
          </a:p>
          <a:p>
            <a:pPr>
              <a:lnSpc>
                <a:spcPct val="100000"/>
              </a:lnSpc>
              <a:spcBef>
                <a:spcPts val="0"/>
              </a:spcBef>
            </a:pPr>
            <a:r>
              <a:rPr lang="en-US" sz="2400" b="1" dirty="0">
                <a:latin typeface="Lato" panose="020F0502020204030203" pitchFamily="34" charset="0"/>
              </a:rPr>
              <a:t>Hired at or near outset of project</a:t>
            </a:r>
          </a:p>
          <a:p>
            <a:pPr marL="0" indent="0">
              <a:lnSpc>
                <a:spcPct val="100000"/>
              </a:lnSpc>
              <a:spcBef>
                <a:spcPts val="0"/>
              </a:spcBef>
              <a:buNone/>
            </a:pPr>
            <a:endParaRPr lang="en-US" sz="2400" b="1" dirty="0">
              <a:latin typeface="Lato" panose="020F0502020204030203" pitchFamily="34" charset="0"/>
            </a:endParaRPr>
          </a:p>
          <a:p>
            <a:pPr>
              <a:lnSpc>
                <a:spcPct val="100000"/>
              </a:lnSpc>
              <a:spcBef>
                <a:spcPts val="0"/>
              </a:spcBef>
            </a:pPr>
            <a:r>
              <a:rPr lang="en-US" sz="2400" b="1" dirty="0">
                <a:latin typeface="Lato" panose="020F0502020204030203" pitchFamily="34" charset="0"/>
              </a:rPr>
              <a:t>Acts as an agent to the town</a:t>
            </a:r>
          </a:p>
          <a:p>
            <a:pPr marL="0" indent="0">
              <a:lnSpc>
                <a:spcPct val="100000"/>
              </a:lnSpc>
              <a:spcBef>
                <a:spcPts val="0"/>
              </a:spcBef>
              <a:buNone/>
            </a:pPr>
            <a:endParaRPr lang="en-US" sz="2400" b="1" dirty="0">
              <a:latin typeface="Lato" panose="020F0502020204030203" pitchFamily="34" charset="0"/>
            </a:endParaRPr>
          </a:p>
          <a:p>
            <a:pPr>
              <a:lnSpc>
                <a:spcPct val="100000"/>
              </a:lnSpc>
              <a:spcBef>
                <a:spcPts val="0"/>
              </a:spcBef>
            </a:pPr>
            <a:r>
              <a:rPr lang="en-US" sz="2400" b="1" dirty="0">
                <a:latin typeface="Lato" panose="020F0502020204030203" pitchFamily="34" charset="0"/>
              </a:rPr>
              <a:t>Enters into contracts and manages construction</a:t>
            </a:r>
          </a:p>
          <a:p>
            <a:pPr marL="0" indent="0">
              <a:lnSpc>
                <a:spcPct val="100000"/>
              </a:lnSpc>
              <a:spcBef>
                <a:spcPts val="0"/>
              </a:spcBef>
              <a:buNone/>
            </a:pPr>
            <a:endParaRPr lang="en-US" sz="2400" b="1" dirty="0">
              <a:latin typeface="Lato" panose="020F0502020204030203" pitchFamily="34" charset="0"/>
            </a:endParaRPr>
          </a:p>
          <a:p>
            <a:pPr>
              <a:lnSpc>
                <a:spcPct val="100000"/>
              </a:lnSpc>
              <a:spcBef>
                <a:spcPts val="0"/>
              </a:spcBef>
            </a:pPr>
            <a:r>
              <a:rPr lang="en-US" sz="2400" b="1" dirty="0">
                <a:latin typeface="Lato" panose="020F0502020204030203" pitchFamily="34" charset="0"/>
              </a:rPr>
              <a:t>Compensated by either a flat fee, hourly rate, or fixed rate</a:t>
            </a:r>
          </a:p>
          <a:p>
            <a:pPr marL="0" indent="0">
              <a:lnSpc>
                <a:spcPct val="100000"/>
              </a:lnSpc>
              <a:spcBef>
                <a:spcPts val="0"/>
              </a:spcBef>
              <a:buNone/>
            </a:pPr>
            <a:endParaRPr lang="en-US" sz="2400" b="1" dirty="0">
              <a:latin typeface="Lato" panose="020F0502020204030203" pitchFamily="34" charset="0"/>
            </a:endParaRPr>
          </a:p>
          <a:p>
            <a:pPr marL="0" indent="0">
              <a:lnSpc>
                <a:spcPct val="100000"/>
              </a:lnSpc>
              <a:spcBef>
                <a:spcPts val="0"/>
              </a:spcBef>
              <a:buNone/>
            </a:pPr>
            <a:endParaRPr lang="en-US" sz="2400" b="1" dirty="0">
              <a:latin typeface="Lato" panose="020F0502020204030203" pitchFamily="34" charset="0"/>
            </a:endParaRPr>
          </a:p>
          <a:p>
            <a:pPr>
              <a:lnSpc>
                <a:spcPct val="100000"/>
              </a:lnSpc>
              <a:spcBef>
                <a:spcPts val="0"/>
              </a:spcBef>
            </a:pPr>
            <a:endParaRPr lang="en-US" sz="2400" b="1" dirty="0">
              <a:latin typeface="Lato" panose="020F0502020204030203" pitchFamily="34" charset="0"/>
            </a:endParaRPr>
          </a:p>
          <a:p>
            <a:pPr marL="502920" lvl="2" indent="0">
              <a:lnSpc>
                <a:spcPct val="100000"/>
              </a:lnSpc>
              <a:spcBef>
                <a:spcPts val="0"/>
              </a:spcBef>
              <a:buNone/>
            </a:pPr>
            <a:endParaRPr lang="en-US" sz="24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96356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1123"/>
            <a:ext cx="10515600" cy="1071563"/>
          </a:xfrm>
        </p:spPr>
        <p:txBody>
          <a:bodyPr>
            <a:normAutofit fontScale="90000"/>
          </a:bodyPr>
          <a:lstStyle/>
          <a:p>
            <a:r>
              <a:rPr lang="en-US" sz="4400" b="1" i="0" dirty="0">
                <a:solidFill>
                  <a:schemeClr val="tx1"/>
                </a:solidFill>
                <a:effectLst/>
                <a:latin typeface="Lato" panose="020F0502020204030203" pitchFamily="34" charset="0"/>
              </a:rPr>
              <a:t>Construction Contracts</a:t>
            </a:r>
            <a:br>
              <a:rPr lang="en-US" sz="3600" b="1" i="0" dirty="0">
                <a:effectLst/>
                <a:latin typeface="Lato" panose="020F0502020204030203" pitchFamily="34" charset="0"/>
              </a:rPr>
            </a:br>
            <a:endParaRPr lang="en-US" sz="3600" dirty="0"/>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a:xfrm>
            <a:off x="914400" y="1642686"/>
            <a:ext cx="10515600" cy="4915277"/>
          </a:xfrm>
        </p:spPr>
        <p:txBody>
          <a:bodyPr>
            <a:normAutofit/>
          </a:bodyPr>
          <a:lstStyle/>
          <a:p>
            <a:pPr marL="0" indent="0">
              <a:lnSpc>
                <a:spcPct val="100000"/>
              </a:lnSpc>
              <a:spcBef>
                <a:spcPts val="0"/>
              </a:spcBef>
              <a:buNone/>
            </a:pPr>
            <a:r>
              <a:rPr lang="en-US" sz="2800" b="1" u="sng" dirty="0">
                <a:latin typeface="Lato" panose="020F0502020204030203" pitchFamily="34" charset="0"/>
              </a:rPr>
              <a:t>Construction Management (continued)</a:t>
            </a:r>
          </a:p>
          <a:p>
            <a:pPr marL="0" indent="0" algn="l">
              <a:lnSpc>
                <a:spcPct val="100000"/>
              </a:lnSpc>
              <a:spcBef>
                <a:spcPts val="0"/>
              </a:spcBef>
              <a:buNone/>
            </a:pPr>
            <a:endParaRPr lang="en-US" sz="2800" b="1" i="0" dirty="0">
              <a:effectLst/>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Advantages</a:t>
            </a:r>
          </a:p>
          <a:p>
            <a:pPr>
              <a:lnSpc>
                <a:spcPct val="100000"/>
              </a:lnSpc>
              <a:spcBef>
                <a:spcPts val="0"/>
              </a:spcBef>
            </a:pPr>
            <a:r>
              <a:rPr lang="en-US" sz="2400" b="1" dirty="0">
                <a:latin typeface="Lato" panose="020F0502020204030203" pitchFamily="34" charset="0"/>
              </a:rPr>
              <a:t>CM involved early provides options for input on alternative designs, materials, constructability, and value engineering</a:t>
            </a:r>
          </a:p>
          <a:p>
            <a:pPr marL="0" indent="0">
              <a:lnSpc>
                <a:spcPct val="100000"/>
              </a:lnSpc>
              <a:spcBef>
                <a:spcPts val="0"/>
              </a:spcBef>
              <a:buNone/>
            </a:pPr>
            <a:endParaRPr lang="en-US" sz="2400" b="1" dirty="0">
              <a:latin typeface="Lato" panose="020F0502020204030203" pitchFamily="34" charset="0"/>
            </a:endParaRPr>
          </a:p>
          <a:p>
            <a:pPr marL="0" indent="0">
              <a:lnSpc>
                <a:spcPct val="100000"/>
              </a:lnSpc>
              <a:spcBef>
                <a:spcPts val="0"/>
              </a:spcBef>
              <a:buNone/>
            </a:pPr>
            <a:r>
              <a:rPr lang="en-US" sz="2400" b="1" dirty="0">
                <a:latin typeface="Lato" panose="020F0502020204030203" pitchFamily="34" charset="0"/>
              </a:rPr>
              <a:t>Disadvantages</a:t>
            </a:r>
          </a:p>
          <a:p>
            <a:pPr>
              <a:lnSpc>
                <a:spcPct val="100000"/>
              </a:lnSpc>
              <a:spcBef>
                <a:spcPts val="0"/>
              </a:spcBef>
            </a:pPr>
            <a:r>
              <a:rPr lang="en-US" sz="2400" b="1" dirty="0">
                <a:latin typeface="Lato" panose="020F0502020204030203" pitchFamily="34" charset="0"/>
              </a:rPr>
              <a:t>During construction phase, tends to resemble traditional design-bid-build model</a:t>
            </a:r>
          </a:p>
          <a:p>
            <a:pPr>
              <a:lnSpc>
                <a:spcPct val="100000"/>
              </a:lnSpc>
              <a:spcBef>
                <a:spcPts val="0"/>
              </a:spcBef>
            </a:pPr>
            <a:endParaRPr lang="en-US" sz="2400" b="1" dirty="0">
              <a:latin typeface="Lato" panose="020F0502020204030203" pitchFamily="34" charset="0"/>
            </a:endParaRPr>
          </a:p>
          <a:p>
            <a:pPr marL="0" indent="0">
              <a:lnSpc>
                <a:spcPct val="100000"/>
              </a:lnSpc>
              <a:spcBef>
                <a:spcPts val="0"/>
              </a:spcBef>
              <a:buNone/>
            </a:pPr>
            <a:endParaRPr lang="en-US" sz="2400" b="1" dirty="0">
              <a:latin typeface="Lato" panose="020F0502020204030203" pitchFamily="34" charset="0"/>
            </a:endParaRPr>
          </a:p>
          <a:p>
            <a:pPr>
              <a:lnSpc>
                <a:spcPct val="100000"/>
              </a:lnSpc>
              <a:spcBef>
                <a:spcPts val="0"/>
              </a:spcBef>
            </a:pPr>
            <a:endParaRPr lang="en-US" sz="2400" b="1" dirty="0">
              <a:latin typeface="Lato" panose="020F0502020204030203" pitchFamily="34" charset="0"/>
            </a:endParaRPr>
          </a:p>
          <a:p>
            <a:pPr marL="502920" lvl="2" indent="0">
              <a:lnSpc>
                <a:spcPct val="100000"/>
              </a:lnSpc>
              <a:spcBef>
                <a:spcPts val="0"/>
              </a:spcBef>
              <a:buNone/>
            </a:pPr>
            <a:endParaRPr lang="en-US" sz="24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180104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942"/>
            <a:ext cx="10515600" cy="1071563"/>
          </a:xfrm>
        </p:spPr>
        <p:txBody>
          <a:bodyPr>
            <a:normAutofit fontScale="90000"/>
          </a:bodyPr>
          <a:lstStyle/>
          <a:p>
            <a:r>
              <a:rPr lang="en-US" sz="4400" b="1" i="0" dirty="0">
                <a:solidFill>
                  <a:schemeClr val="tx1"/>
                </a:solidFill>
                <a:effectLst/>
                <a:latin typeface="Lato" panose="020F0502020204030203" pitchFamily="34" charset="0"/>
              </a:rPr>
              <a:t>Construction Contract Types</a:t>
            </a:r>
            <a:br>
              <a:rPr lang="en-US" sz="3600" b="1" i="0" dirty="0">
                <a:effectLst/>
                <a:latin typeface="Lato" panose="020F0502020204030203" pitchFamily="34" charset="0"/>
              </a:rPr>
            </a:br>
            <a:endParaRPr lang="en-US" sz="3600" dirty="0"/>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a:xfrm>
            <a:off x="805405" y="1524000"/>
            <a:ext cx="10515600" cy="4351338"/>
          </a:xfrm>
        </p:spPr>
        <p:txBody>
          <a:bodyPr>
            <a:normAutofit fontScale="85000" lnSpcReduction="10000"/>
          </a:bodyPr>
          <a:lstStyle/>
          <a:p>
            <a:pPr marL="0" indent="0" algn="l">
              <a:lnSpc>
                <a:spcPct val="100000"/>
              </a:lnSpc>
              <a:spcBef>
                <a:spcPts val="0"/>
              </a:spcBef>
              <a:buNone/>
            </a:pPr>
            <a:r>
              <a:rPr lang="en-US" sz="3000" b="1" i="0" u="sng" dirty="0">
                <a:effectLst/>
                <a:latin typeface="Lato" panose="020F0502020204030203" pitchFamily="34" charset="0"/>
              </a:rPr>
              <a:t>Closing</a:t>
            </a:r>
          </a:p>
          <a:p>
            <a:pPr marL="0" indent="0" algn="l">
              <a:lnSpc>
                <a:spcPct val="100000"/>
              </a:lnSpc>
              <a:spcBef>
                <a:spcPts val="0"/>
              </a:spcBef>
              <a:buNone/>
            </a:pPr>
            <a:endParaRPr lang="en-US" sz="3000" b="1" i="0" u="sng" dirty="0">
              <a:effectLst/>
              <a:latin typeface="Lato" panose="020F0502020204030203" pitchFamily="34" charset="0"/>
            </a:endParaRPr>
          </a:p>
          <a:p>
            <a:pPr marL="0" indent="0">
              <a:lnSpc>
                <a:spcPct val="200000"/>
              </a:lnSpc>
              <a:spcBef>
                <a:spcPts val="600"/>
              </a:spcBef>
              <a:buNone/>
            </a:pPr>
            <a:r>
              <a:rPr lang="en-US" sz="2800" b="1" i="0" dirty="0">
                <a:effectLst/>
                <a:latin typeface="Lato" panose="020F0502020204030203" pitchFamily="34" charset="0"/>
              </a:rPr>
              <a:t>High-Level Understanding of:</a:t>
            </a:r>
          </a:p>
          <a:p>
            <a:pPr lvl="2">
              <a:lnSpc>
                <a:spcPct val="200000"/>
              </a:lnSpc>
              <a:spcBef>
                <a:spcPts val="600"/>
              </a:spcBef>
            </a:pPr>
            <a:r>
              <a:rPr lang="en-US" sz="2400" b="1" i="0" dirty="0">
                <a:effectLst/>
                <a:latin typeface="Lato" panose="020F0502020204030203" pitchFamily="34" charset="0"/>
              </a:rPr>
              <a:t>Design-Bid-Build</a:t>
            </a:r>
          </a:p>
          <a:p>
            <a:pPr lvl="2">
              <a:lnSpc>
                <a:spcPct val="200000"/>
              </a:lnSpc>
              <a:spcBef>
                <a:spcPts val="600"/>
              </a:spcBef>
            </a:pPr>
            <a:r>
              <a:rPr lang="en-US" sz="2400" b="1" i="0" dirty="0">
                <a:effectLst/>
                <a:latin typeface="Lato" panose="020F0502020204030203" pitchFamily="34" charset="0"/>
              </a:rPr>
              <a:t>Design-Build</a:t>
            </a:r>
          </a:p>
          <a:p>
            <a:pPr lvl="2">
              <a:lnSpc>
                <a:spcPct val="200000"/>
              </a:lnSpc>
              <a:spcBef>
                <a:spcPts val="600"/>
              </a:spcBef>
            </a:pPr>
            <a:r>
              <a:rPr lang="en-US" sz="2400" b="1" i="0" dirty="0">
                <a:effectLst/>
                <a:latin typeface="Lato" panose="020F0502020204030203" pitchFamily="34" charset="0"/>
              </a:rPr>
              <a:t>Construction Management</a:t>
            </a:r>
          </a:p>
          <a:p>
            <a:pPr marL="45720" indent="0">
              <a:lnSpc>
                <a:spcPct val="200000"/>
              </a:lnSpc>
              <a:spcBef>
                <a:spcPts val="600"/>
              </a:spcBef>
              <a:buNone/>
            </a:pPr>
            <a:r>
              <a:rPr lang="en-US" sz="2800" b="1" dirty="0">
                <a:latin typeface="Lato" panose="020F0502020204030203" pitchFamily="34" charset="0"/>
              </a:rPr>
              <a:t>Next Steps</a:t>
            </a:r>
            <a:endParaRPr lang="en-US" sz="2800" b="1" i="0" dirty="0">
              <a:effectLst/>
              <a:latin typeface="Lato" panose="020F0502020204030203" pitchFamily="34" charset="0"/>
            </a:endParaRPr>
          </a:p>
          <a:p>
            <a:pPr>
              <a:lnSpc>
                <a:spcPct val="100000"/>
              </a:lnSpc>
              <a:spcBef>
                <a:spcPts val="0"/>
              </a:spcBef>
            </a:pPr>
            <a:endParaRPr lang="en-US" sz="2400" b="1" dirty="0">
              <a:latin typeface="Lato" panose="020F0502020204030203" pitchFamily="34" charset="0"/>
            </a:endParaRPr>
          </a:p>
          <a:p>
            <a:pPr marL="502920" lvl="2" indent="0">
              <a:lnSpc>
                <a:spcPct val="100000"/>
              </a:lnSpc>
              <a:spcBef>
                <a:spcPts val="0"/>
              </a:spcBef>
              <a:buNone/>
            </a:pPr>
            <a:endParaRPr lang="en-US" sz="24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39958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10515600" cy="672150"/>
          </a:xfrm>
        </p:spPr>
        <p:txBody>
          <a:bodyPr>
            <a:normAutofit/>
          </a:bodyPr>
          <a:lstStyle/>
          <a:p>
            <a:r>
              <a:rPr lang="en-US" sz="3600" b="1" i="0" dirty="0">
                <a:solidFill>
                  <a:schemeClr val="tx1"/>
                </a:solidFill>
                <a:effectLst/>
                <a:latin typeface="Lato" panose="020F0502020204030203" pitchFamily="34" charset="0"/>
              </a:rPr>
              <a:t>Construction Management Professional Services</a:t>
            </a:r>
            <a:endParaRPr lang="en-US" sz="3600" dirty="0">
              <a:solidFill>
                <a:schemeClr val="tx1"/>
              </a:solidFill>
            </a:endParaRPr>
          </a:p>
        </p:txBody>
      </p:sp>
      <p:sp>
        <p:nvSpPr>
          <p:cNvPr id="4" name="Content Placeholder 3">
            <a:extLst>
              <a:ext uri="{FF2B5EF4-FFF2-40B4-BE49-F238E27FC236}">
                <a16:creationId xmlns:a16="http://schemas.microsoft.com/office/drawing/2014/main" id="{4EF5C357-1413-96DD-061F-8DF702C1F9EF}"/>
              </a:ext>
            </a:extLst>
          </p:cNvPr>
          <p:cNvSpPr>
            <a:spLocks noGrp="1"/>
          </p:cNvSpPr>
          <p:nvPr>
            <p:ph idx="1"/>
          </p:nvPr>
        </p:nvSpPr>
        <p:spPr/>
        <p:txBody>
          <a:bodyPr>
            <a:normAutofit lnSpcReduction="10000"/>
          </a:bodyPr>
          <a:lstStyle/>
          <a:p>
            <a:pPr marL="0" indent="0" algn="l">
              <a:lnSpc>
                <a:spcPct val="100000"/>
              </a:lnSpc>
              <a:spcBef>
                <a:spcPts val="0"/>
              </a:spcBef>
              <a:buNone/>
            </a:pPr>
            <a:r>
              <a:rPr lang="en-US" sz="2800" b="1" i="0" dirty="0">
                <a:effectLst/>
                <a:latin typeface="Lato" panose="020F0502020204030203" pitchFamily="34" charset="0"/>
              </a:rPr>
              <a:t>Provides a project’s owner with effective management of the project’s schedule, cost, quality, safety, scope, and function.</a:t>
            </a:r>
            <a:r>
              <a:rPr lang="en-US" sz="2800" b="0" i="0" dirty="0">
                <a:effectLst/>
                <a:latin typeface="Lato" panose="020F0502020204030203" pitchFamily="34" charset="0"/>
              </a:rPr>
              <a:t> </a:t>
            </a:r>
          </a:p>
          <a:p>
            <a:pPr marL="0" indent="0" algn="l">
              <a:lnSpc>
                <a:spcPct val="100000"/>
              </a:lnSpc>
              <a:spcBef>
                <a:spcPts val="0"/>
              </a:spcBef>
              <a:buNone/>
            </a:pPr>
            <a:endParaRPr lang="en-US" sz="2800" b="1" i="0" dirty="0">
              <a:effectLst/>
              <a:latin typeface="Lato" panose="020F0502020204030203" pitchFamily="34" charset="0"/>
            </a:endParaRPr>
          </a:p>
          <a:p>
            <a:pPr marL="0" indent="0" algn="l">
              <a:lnSpc>
                <a:spcPct val="100000"/>
              </a:lnSpc>
              <a:spcBef>
                <a:spcPts val="0"/>
              </a:spcBef>
              <a:buNone/>
            </a:pPr>
            <a:r>
              <a:rPr lang="en-US" sz="2800" b="1" i="0" dirty="0">
                <a:effectLst/>
                <a:latin typeface="Lato" panose="020F0502020204030203" pitchFamily="34" charset="0"/>
              </a:rPr>
              <a:t>At its core, a capital project is made up of three parties (excluding the CM):</a:t>
            </a:r>
          </a:p>
          <a:p>
            <a:pPr marL="0" indent="0" algn="l">
              <a:lnSpc>
                <a:spcPct val="100000"/>
              </a:lnSpc>
              <a:spcBef>
                <a:spcPts val="0"/>
              </a:spcBef>
              <a:buNone/>
            </a:pPr>
            <a:endParaRPr lang="en-US" b="1" i="0" dirty="0">
              <a:effectLst/>
              <a:latin typeface="Lato" panose="020F0502020204030203" pitchFamily="34" charset="0"/>
            </a:endParaRPr>
          </a:p>
          <a:p>
            <a:pPr lvl="2">
              <a:lnSpc>
                <a:spcPct val="100000"/>
              </a:lnSpc>
              <a:spcBef>
                <a:spcPts val="0"/>
              </a:spcBef>
            </a:pPr>
            <a:r>
              <a:rPr lang="en-US" sz="2800" b="1" i="0" dirty="0">
                <a:effectLst/>
                <a:latin typeface="Lato" panose="020F0502020204030203" pitchFamily="34" charset="0"/>
              </a:rPr>
              <a:t>Owner </a:t>
            </a:r>
          </a:p>
          <a:p>
            <a:pPr marL="457200" lvl="2" indent="0">
              <a:lnSpc>
                <a:spcPct val="100000"/>
              </a:lnSpc>
              <a:spcBef>
                <a:spcPts val="0"/>
              </a:spcBef>
              <a:buNone/>
            </a:pPr>
            <a:endParaRPr lang="en-US" sz="2800" b="1" i="0" dirty="0">
              <a:effectLst/>
              <a:latin typeface="Lato" panose="020F0502020204030203" pitchFamily="34" charset="0"/>
            </a:endParaRPr>
          </a:p>
          <a:p>
            <a:pPr lvl="2">
              <a:lnSpc>
                <a:spcPct val="100000"/>
              </a:lnSpc>
              <a:spcBef>
                <a:spcPts val="0"/>
              </a:spcBef>
            </a:pPr>
            <a:r>
              <a:rPr lang="en-US" sz="2800" b="1" i="0" dirty="0">
                <a:effectLst/>
                <a:latin typeface="Lato" panose="020F0502020204030203" pitchFamily="34" charset="0"/>
              </a:rPr>
              <a:t>Architect /</a:t>
            </a:r>
            <a:r>
              <a:rPr lang="en-US" sz="2800" b="1" dirty="0">
                <a:latin typeface="Lato" panose="020F0502020204030203" pitchFamily="34" charset="0"/>
              </a:rPr>
              <a:t>E</a:t>
            </a:r>
            <a:r>
              <a:rPr lang="en-US" sz="2800" b="1" i="0" dirty="0">
                <a:effectLst/>
                <a:latin typeface="Lato" panose="020F0502020204030203" pitchFamily="34" charset="0"/>
              </a:rPr>
              <a:t>ngineer</a:t>
            </a:r>
          </a:p>
          <a:p>
            <a:pPr marL="457200" lvl="2" indent="0">
              <a:lnSpc>
                <a:spcPct val="100000"/>
              </a:lnSpc>
              <a:spcBef>
                <a:spcPts val="0"/>
              </a:spcBef>
              <a:buNone/>
            </a:pPr>
            <a:endParaRPr lang="en-US" sz="2800" b="1" i="0" dirty="0">
              <a:effectLst/>
              <a:latin typeface="Lato" panose="020F0502020204030203" pitchFamily="34" charset="0"/>
            </a:endParaRPr>
          </a:p>
          <a:p>
            <a:pPr lvl="2">
              <a:lnSpc>
                <a:spcPct val="100000"/>
              </a:lnSpc>
              <a:spcBef>
                <a:spcPts val="0"/>
              </a:spcBef>
            </a:pPr>
            <a:r>
              <a:rPr lang="en-US" sz="2800" b="1" i="0" dirty="0">
                <a:effectLst/>
                <a:latin typeface="Lato" panose="020F0502020204030203" pitchFamily="34" charset="0"/>
              </a:rPr>
              <a:t>General Contractor</a:t>
            </a:r>
            <a:endParaRPr lang="en-US" sz="2800" b="1" i="0" dirty="0">
              <a:solidFill>
                <a:srgbClr val="000000"/>
              </a:solidFill>
              <a:effectLst/>
              <a:latin typeface="Lato" panose="020F0502020204030203" pitchFamily="34" charset="0"/>
            </a:endParaRPr>
          </a:p>
          <a:p>
            <a:pPr marL="0" indent="0">
              <a:buNone/>
            </a:pPr>
            <a:endParaRPr lang="en-US" dirty="0"/>
          </a:p>
        </p:txBody>
      </p:sp>
    </p:spTree>
    <p:extLst>
      <p:ext uri="{BB962C8B-B14F-4D97-AF65-F5344CB8AC3E}">
        <p14:creationId xmlns:p14="http://schemas.microsoft.com/office/powerpoint/2010/main" val="1900486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{1C773265-278D-49B0-B025-F4531BFE0E26}tf03031010_win32</Template>
  <TotalTime>53</TotalTime>
  <Words>839</Words>
  <Application>Microsoft Office PowerPoint</Application>
  <PresentationFormat>Widescreen</PresentationFormat>
  <Paragraphs>111</Paragraphs>
  <Slides>8</Slides>
  <Notes>8</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Schoolbook</vt:lpstr>
      <vt:lpstr>Lato</vt:lpstr>
      <vt:lpstr>CITY SKETCH 16X9</vt:lpstr>
      <vt:lpstr>Construction Contracts</vt:lpstr>
      <vt:lpstr>Construction Contract Types </vt:lpstr>
      <vt:lpstr>Construction Contracts </vt:lpstr>
      <vt:lpstr>Construction Contracts </vt:lpstr>
      <vt:lpstr>Construction Contracts </vt:lpstr>
      <vt:lpstr>Construction Contracts </vt:lpstr>
      <vt:lpstr>Construction Contract Types </vt:lpstr>
      <vt:lpstr>Construction Management Professional Services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Management</dc:title>
  <dc:creator>Dennis Griffiths</dc:creator>
  <cp:lastModifiedBy>Dennis Griffiths</cp:lastModifiedBy>
  <cp:revision>1</cp:revision>
  <dcterms:created xsi:type="dcterms:W3CDTF">2023-05-20T19:13:42Z</dcterms:created>
  <dcterms:modified xsi:type="dcterms:W3CDTF">2023-05-20T20:19:07Z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37e5cc-ed1f-4ad6-a881-35c0f1c6f3d8_Enabled">
    <vt:lpwstr>true</vt:lpwstr>
  </property>
  <property fmtid="{D5CDD505-2E9C-101B-9397-08002B2CF9AE}" pid="3" name="MSIP_Label_4637e5cc-ed1f-4ad6-a881-35c0f1c6f3d8_SetDate">
    <vt:lpwstr>2023-05-20T19:25:45Z</vt:lpwstr>
  </property>
  <property fmtid="{D5CDD505-2E9C-101B-9397-08002B2CF9AE}" pid="4" name="MSIP_Label_4637e5cc-ed1f-4ad6-a881-35c0f1c6f3d8_Method">
    <vt:lpwstr>Standard</vt:lpwstr>
  </property>
  <property fmtid="{D5CDD505-2E9C-101B-9397-08002B2CF9AE}" pid="5" name="MSIP_Label_4637e5cc-ed1f-4ad6-a881-35c0f1c6f3d8_Name">
    <vt:lpwstr>General</vt:lpwstr>
  </property>
  <property fmtid="{D5CDD505-2E9C-101B-9397-08002B2CF9AE}" pid="6" name="MSIP_Label_4637e5cc-ed1f-4ad6-a881-35c0f1c6f3d8_SiteId">
    <vt:lpwstr>e3cf3c98-a978-465f-8254-9d541eeea73c</vt:lpwstr>
  </property>
  <property fmtid="{D5CDD505-2E9C-101B-9397-08002B2CF9AE}" pid="7" name="MSIP_Label_4637e5cc-ed1f-4ad6-a881-35c0f1c6f3d8_ActionId">
    <vt:lpwstr>0d744295-c025-43ed-8b2e-19f661e09fb6</vt:lpwstr>
  </property>
  <property fmtid="{D5CDD505-2E9C-101B-9397-08002B2CF9AE}" pid="8" name="MSIP_Label_4637e5cc-ed1f-4ad6-a881-35c0f1c6f3d8_ContentBits">
    <vt:lpwstr>0</vt:lpwstr>
  </property>
</Properties>
</file>